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Montserrat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isdOtMopfP1e8oYC9md8s7jRa4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2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800" y="3208850"/>
            <a:ext cx="7900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IT프로젝트 계획서 작성 가이드</a:t>
            </a:r>
            <a:endParaRPr b="0" i="0" sz="440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863798" y="4280297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본 가이드는 빅데이터 및 클라우드 기술을 활용한 IT프로젝트 계획서 작성을 위한 상세한 가이드를 제공합니다.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3798" y="2305526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개요</a:t>
            </a:r>
            <a:endParaRPr b="0" i="0" sz="4400" u="none" cap="none" strike="noStrike"/>
          </a:p>
        </p:txBody>
      </p:sp>
      <p:sp>
        <p:nvSpPr>
          <p:cNvPr id="57" name="Google Shape;57;p2"/>
          <p:cNvSpPr/>
          <p:nvPr/>
        </p:nvSpPr>
        <p:spPr>
          <a:xfrm>
            <a:off x="863798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목표</a:t>
            </a:r>
            <a:endParaRPr b="0" i="0" sz="2200" u="none" cap="none" strike="noStrike"/>
          </a:p>
        </p:txBody>
      </p:sp>
      <p:sp>
        <p:nvSpPr>
          <p:cNvPr id="58" name="Google Shape;58;p2"/>
          <p:cNvSpPr/>
          <p:nvPr/>
        </p:nvSpPr>
        <p:spPr>
          <a:xfrm>
            <a:off x="863798" y="4221242"/>
            <a:ext cx="6150293" cy="148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최종 목표와 달성하고자 하는 구체적인 결과를 명확하게 정의합니다. 예를 들어, 새로운 서비스 출시, 비즈니스 프로세스 개선, 데이터 분석 시스템 구축 등을 명확히 제시합니다.</a:t>
            </a:r>
            <a:endParaRPr b="0" i="0" sz="1900" u="none" cap="none" strike="noStrike"/>
          </a:p>
        </p:txBody>
      </p:sp>
      <p:sp>
        <p:nvSpPr>
          <p:cNvPr id="59" name="Google Shape;59;p2"/>
          <p:cNvSpPr/>
          <p:nvPr/>
        </p:nvSpPr>
        <p:spPr>
          <a:xfrm>
            <a:off x="7623929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배경</a:t>
            </a:r>
            <a:endParaRPr b="0" i="0" sz="2200" u="none" cap="none" strike="noStrike"/>
          </a:p>
        </p:txBody>
      </p:sp>
      <p:sp>
        <p:nvSpPr>
          <p:cNvPr id="60" name="Google Shape;60;p2"/>
          <p:cNvSpPr/>
          <p:nvPr/>
        </p:nvSpPr>
        <p:spPr>
          <a:xfrm>
            <a:off x="7623929" y="4221242"/>
            <a:ext cx="6150293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필요성과 중요성을 설명합니다. 현황 분석, 시장 동향, 경쟁 현황, 사업 전략 등을 통해 프로젝트의 필요성을 설득력 있게 제시합니다.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6" name="Google Shape;6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6350198" y="1167765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 정의</a:t>
            </a:r>
            <a:endParaRPr b="0" i="0" sz="4400" u="none" cap="none" strike="noStrike"/>
          </a:p>
        </p:txBody>
      </p:sp>
      <p:sp>
        <p:nvSpPr>
          <p:cNvPr id="68" name="Google Shape;68;p3"/>
          <p:cNvSpPr/>
          <p:nvPr/>
        </p:nvSpPr>
        <p:spPr>
          <a:xfrm>
            <a:off x="6350198" y="2239208"/>
            <a:ext cx="3584853" cy="2843093"/>
          </a:xfrm>
          <a:prstGeom prst="roundRect">
            <a:avLst>
              <a:gd fmla="val 1302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597015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대상</a:t>
            </a:r>
            <a:endParaRPr b="0" i="0" sz="2200" u="none" cap="none" strike="noStrike"/>
          </a:p>
        </p:txBody>
      </p:sp>
      <p:sp>
        <p:nvSpPr>
          <p:cNvPr id="70" name="Google Shape;70;p3"/>
          <p:cNvSpPr/>
          <p:nvPr/>
        </p:nvSpPr>
        <p:spPr>
          <a:xfrm>
            <a:off x="6597015" y="2984659"/>
            <a:ext cx="3091220" cy="18508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프로젝트가 적용될 대상 시스템, 데이터, 사용자, 영역 등을 명확히 정의합니다. 예를 들어, 특정 부서, 특정 서비스, 특정 데이터셋 등을 명시합니다.</a:t>
            </a:r>
            <a:endParaRPr b="0" i="0" sz="19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10181868" y="2239208"/>
            <a:ext cx="3584853" cy="2843093"/>
          </a:xfrm>
          <a:prstGeom prst="roundRect">
            <a:avLst>
              <a:gd fmla="val 1302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0428684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</a:t>
            </a:r>
            <a:endParaRPr b="0" i="0" sz="22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0428684" y="2984659"/>
            <a:ext cx="3091220" cy="1480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범위를 명확히 정의합니다. 개발, 구축, 운영, 유지보수 등 각 단계별 작업 범위를 구체적으로 명시합니다.</a:t>
            </a:r>
            <a:endParaRPr b="0" i="0" sz="19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6350198" y="5329118"/>
            <a:ext cx="7416403" cy="1732598"/>
          </a:xfrm>
          <a:prstGeom prst="roundRect">
            <a:avLst>
              <a:gd fmla="val 213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597015" y="557593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제외 범위</a:t>
            </a:r>
            <a:endParaRPr b="0" i="0" sz="2200" u="none" cap="none" strike="noStrike"/>
          </a:p>
        </p:txBody>
      </p:sp>
      <p:sp>
        <p:nvSpPr>
          <p:cNvPr id="76" name="Google Shape;76;p3"/>
          <p:cNvSpPr/>
          <p:nvPr/>
        </p:nvSpPr>
        <p:spPr>
          <a:xfrm>
            <a:off x="6597015" y="6074569"/>
            <a:ext cx="692277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범위에서 제외되는 사항을 명확히 명시합니다. 예를 들어, 특정 기능, 특정 기술, 특정 데이터 등을 명시합니다.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03752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850479" y="3706650"/>
            <a:ext cx="71928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Montserrat"/>
              <a:buNone/>
            </a:pPr>
            <a:r>
              <a:rPr b="1" i="0" lang="en-US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빅데이터 기술 활용 방안</a:t>
            </a:r>
            <a:endParaRPr b="0" i="0" sz="4300" u="none" cap="none" strike="noStrike"/>
          </a:p>
        </p:txBody>
      </p:sp>
      <p:pic>
        <p:nvPicPr>
          <p:cNvPr descr="preencoded.png" id="84" name="Google Shape;8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463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50463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b="1" i="0" lang="en-US" sz="21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수집 및 저장</a:t>
            </a:r>
            <a:endParaRPr b="0" i="0" sz="2150" u="none" cap="none" strike="noStrike"/>
          </a:p>
        </p:txBody>
      </p:sp>
      <p:sp>
        <p:nvSpPr>
          <p:cNvPr id="86" name="Google Shape;86;p4"/>
          <p:cNvSpPr/>
          <p:nvPr/>
        </p:nvSpPr>
        <p:spPr>
          <a:xfrm>
            <a:off x="850463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플랫폼을 활용하여 다양한 출처에서 데이터를 수집하고 저장합니다. 데이터 유형, 규모, 형식 등을 고려하여 적합한 데이터베이스를 선택합니다.</a:t>
            </a:r>
            <a:endParaRPr b="0" i="0" sz="1900" u="none" cap="none" strike="noStrike"/>
          </a:p>
        </p:txBody>
      </p:sp>
      <p:pic>
        <p:nvPicPr>
          <p:cNvPr descr="preencoded.png" id="87" name="Google Shape;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1732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5281732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b="1" i="0" lang="en-US" sz="21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 및 활용</a:t>
            </a:r>
            <a:endParaRPr b="0" i="0" sz="215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5281732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기술을 활용하여 데이터에서 의미 있는 정보를 추출하고 활용합니다. 머신러닝, 인공지능 등을 활용하여 예측, 분류, 패턴 분석 등을 수행합니다.</a:t>
            </a:r>
            <a:endParaRPr b="0" i="0" sz="1900" u="none" cap="none" strike="noStrike"/>
          </a:p>
        </p:txBody>
      </p:sp>
      <p:pic>
        <p:nvPicPr>
          <p:cNvPr descr="preencoded.png" id="90" name="Google Shape;9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3000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9713000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b="1" i="0" lang="en-US" sz="21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시각화 및 활용</a:t>
            </a:r>
            <a:endParaRPr b="0" i="0" sz="215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9713000" y="6102668"/>
            <a:ext cx="4066937" cy="14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데이터를 시각화하여 분석 결과를 효과적으로 전달합니다. 대시보드, 보고서 등을 통해 데이터를 직관적으로 이해하고 활용합니다.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/>
          <p:nvPr/>
        </p:nvSpPr>
        <p:spPr>
          <a:xfrm>
            <a:off x="6350200" y="926075"/>
            <a:ext cx="7416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클라우드 서비스 활용 방안</a:t>
            </a:r>
            <a:endParaRPr b="0" i="0" sz="4400" u="none" cap="none" strike="noStrike"/>
          </a:p>
        </p:txBody>
      </p:sp>
      <p:sp>
        <p:nvSpPr>
          <p:cNvPr id="100" name="Google Shape;100;p5"/>
          <p:cNvSpPr/>
          <p:nvPr/>
        </p:nvSpPr>
        <p:spPr>
          <a:xfrm>
            <a:off x="6705124" y="1997512"/>
            <a:ext cx="30480" cy="530602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6967537" y="2537579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6442710" y="2275165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6656070" y="2384465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650" u="none" cap="none" strike="noStrike"/>
          </a:p>
        </p:txBody>
      </p:sp>
      <p:sp>
        <p:nvSpPr>
          <p:cNvPr id="104" name="Google Shape;104;p5"/>
          <p:cNvSpPr/>
          <p:nvPr/>
        </p:nvSpPr>
        <p:spPr>
          <a:xfrm>
            <a:off x="8077914" y="2244328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환경 구축: AWS, Azure, GCP 등 클라우드 서비스 제공업체를 선택하여 프로젝트에 필요한 인프라를 구축합니다.</a:t>
            </a:r>
            <a:endParaRPr b="0" i="0" sz="1900" u="none" cap="none" strike="noStrike"/>
          </a:p>
        </p:txBody>
      </p:sp>
      <p:sp>
        <p:nvSpPr>
          <p:cNvPr id="105" name="Google Shape;105;p5"/>
          <p:cNvSpPr/>
          <p:nvPr/>
        </p:nvSpPr>
        <p:spPr>
          <a:xfrm>
            <a:off x="6967537" y="4388525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442710" y="4126111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622733" y="4235410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650" u="none" cap="none" strike="noStrike"/>
          </a:p>
        </p:txBody>
      </p:sp>
      <p:sp>
        <p:nvSpPr>
          <p:cNvPr id="108" name="Google Shape;108;p5"/>
          <p:cNvSpPr/>
          <p:nvPr/>
        </p:nvSpPr>
        <p:spPr>
          <a:xfrm>
            <a:off x="8077914" y="4095274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서비스 및 데이터 이전: 기존 시스템이나 데이터를 클라우드 환경으로 이전합니다. 클라우드 환경에 최적화된 마이그레이션 전략을 수립합니다.</a:t>
            </a:r>
            <a:endParaRPr b="0" i="0" sz="1900" u="none" cap="none" strike="noStrike"/>
          </a:p>
        </p:txBody>
      </p:sp>
      <p:sp>
        <p:nvSpPr>
          <p:cNvPr id="109" name="Google Shape;109;p5"/>
          <p:cNvSpPr/>
          <p:nvPr/>
        </p:nvSpPr>
        <p:spPr>
          <a:xfrm>
            <a:off x="6967537" y="6239470"/>
            <a:ext cx="863798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6442710" y="5977057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22375" y="6086356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650" u="none" cap="none" strike="noStrike"/>
          </a:p>
        </p:txBody>
      </p:sp>
      <p:sp>
        <p:nvSpPr>
          <p:cNvPr id="112" name="Google Shape;112;p5"/>
          <p:cNvSpPr/>
          <p:nvPr/>
        </p:nvSpPr>
        <p:spPr>
          <a:xfrm>
            <a:off x="8077914" y="5946219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기반 서비스 활용: 클라우드 기반 데이터베이스, 스토리지, 컴퓨팅 리소스 등을 활용하여 프로젝트 요구 사항을 충족합니다.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8" name="Google Shape;1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6299823" y="761050"/>
            <a:ext cx="71367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일정 및 예산 계획</a:t>
            </a:r>
            <a:endParaRPr b="0" i="0" sz="4150" u="none" cap="none" strike="noStrike"/>
          </a:p>
        </p:txBody>
      </p:sp>
      <p:pic>
        <p:nvPicPr>
          <p:cNvPr descr="preencoded.png" id="120" name="Google Shape;12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9835" y="176986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7810500" y="200227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일정 계획</a:t>
            </a:r>
            <a:endParaRPr b="0" i="0" sz="2050" u="none" cap="none" strike="noStrike"/>
          </a:p>
        </p:txBody>
      </p:sp>
      <p:sp>
        <p:nvSpPr>
          <p:cNvPr id="122" name="Google Shape;122;p6"/>
          <p:cNvSpPr/>
          <p:nvPr/>
        </p:nvSpPr>
        <p:spPr>
          <a:xfrm>
            <a:off x="7810500" y="247173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단계별 작업 일정을 상세하게 계획합니다. 각 단계별 작업 내용, 예상 소요 시간, 담당자 등을 명확히 명시합니다.</a:t>
            </a:r>
            <a:endParaRPr b="0" i="0" sz="1800" u="none" cap="none" strike="noStrike"/>
          </a:p>
        </p:txBody>
      </p:sp>
      <p:pic>
        <p:nvPicPr>
          <p:cNvPr descr="preencoded.png" id="123" name="Google Shape;12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9835" y="362914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810500" y="386155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계획</a:t>
            </a:r>
            <a:endParaRPr b="0" i="0" sz="2050" u="none" cap="none" strike="noStrike"/>
          </a:p>
        </p:txBody>
      </p:sp>
      <p:sp>
        <p:nvSpPr>
          <p:cNvPr id="125" name="Google Shape;125;p6"/>
          <p:cNvSpPr/>
          <p:nvPr/>
        </p:nvSpPr>
        <p:spPr>
          <a:xfrm>
            <a:off x="7810500" y="433101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수행에 필요한 예산을 상세하게 계획합니다. 개발 비용, 인건비, 장비 비용, 운영 비용 등을 항목별로 명시합니다.</a:t>
            </a:r>
            <a:endParaRPr b="0" i="0" sz="1800" u="none" cap="none" strike="noStrike"/>
          </a:p>
        </p:txBody>
      </p:sp>
      <p:pic>
        <p:nvPicPr>
          <p:cNvPr descr="preencoded.png" id="126" name="Google Shape;12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9835" y="5488424"/>
            <a:ext cx="1162050" cy="19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7810500" y="572083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관리</a:t>
            </a:r>
            <a:endParaRPr b="0" i="0" sz="2050" u="none" cap="none" strike="noStrike"/>
          </a:p>
        </p:txBody>
      </p:sp>
      <p:sp>
        <p:nvSpPr>
          <p:cNvPr id="128" name="Google Shape;128;p6"/>
          <p:cNvSpPr/>
          <p:nvPr/>
        </p:nvSpPr>
        <p:spPr>
          <a:xfrm>
            <a:off x="7810500" y="6190298"/>
            <a:ext cx="6006465" cy="1045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예산 계획에 따라 실제 비용을 관리하고 예산 편차를 최소화합니다. 정기적인 예산 검토를 통해 효율적인 예산 사용을 도모합니다.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863801" y="856775"/>
            <a:ext cx="70545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위험 관리 방안</a:t>
            </a:r>
            <a:endParaRPr b="0" i="0" sz="4400" u="none" cap="none" strike="noStrike"/>
          </a:p>
        </p:txBody>
      </p:sp>
      <p:pic>
        <p:nvPicPr>
          <p:cNvPr descr="preencoded.png" id="135" name="Google Shape;1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902" y="2051685"/>
            <a:ext cx="2128957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2400" u="none" cap="none" strike="noStrike"/>
          </a:p>
        </p:txBody>
      </p:sp>
      <p:sp>
        <p:nvSpPr>
          <p:cNvPr id="137" name="Google Shape;137;p7"/>
          <p:cNvSpPr/>
          <p:nvPr/>
        </p:nvSpPr>
        <p:spPr>
          <a:xfrm>
            <a:off x="5400675" y="22985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식별</a:t>
            </a:r>
            <a:endParaRPr b="0" i="0" sz="2200" u="none" cap="none" strike="noStrike"/>
          </a:p>
        </p:txBody>
      </p:sp>
      <p:sp>
        <p:nvSpPr>
          <p:cNvPr id="138" name="Google Shape;138;p7"/>
          <p:cNvSpPr/>
          <p:nvPr/>
        </p:nvSpPr>
        <p:spPr>
          <a:xfrm>
            <a:off x="5400675" y="2797135"/>
            <a:ext cx="8119110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과정에서 발생할 수 있는 모든 위험을 식별합니다. 기술적 위험, 사업적 위험, 운영적 위험 등을 종류별로 분류합니다.</a:t>
            </a:r>
            <a:endParaRPr b="0" i="0" sz="1900" u="none" cap="none" strike="noStrike"/>
          </a:p>
        </p:txBody>
      </p:sp>
      <p:sp>
        <p:nvSpPr>
          <p:cNvPr id="139" name="Google Shape;139;p7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483" y="3845957"/>
            <a:ext cx="4257913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2400" u="none" cap="none" strike="noStrike"/>
          </a:p>
        </p:txBody>
      </p:sp>
      <p:sp>
        <p:nvSpPr>
          <p:cNvPr id="142" name="Google Shape;142;p7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분석</a:t>
            </a:r>
            <a:endParaRPr b="0" i="0" sz="2200" u="none" cap="none" strike="noStrike"/>
          </a:p>
        </p:txBody>
      </p:sp>
      <p:sp>
        <p:nvSpPr>
          <p:cNvPr id="143" name="Google Shape;143;p7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식별된 위험에 대한 발생 가능성과 영향도를 분석합니다. 위험 발생 시 예상되는 피해 규모와 발생 확률을 평가합니다.</a:t>
            </a:r>
            <a:endParaRPr b="0" i="0" sz="1900" u="none" cap="none" strike="noStrike"/>
          </a:p>
        </p:txBody>
      </p:sp>
      <p:sp>
        <p:nvSpPr>
          <p:cNvPr id="144" name="Google Shape;144;p7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fmla="val 242945" name="adj"/>
            </a:avLst>
          </a:prstGeom>
          <a:solidFill>
            <a:srgbClr val="D8D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5945" y="5640229"/>
            <a:ext cx="6386870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b="1" i="0" lang="en-US" sz="24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2400" u="none" cap="none" strike="noStrike"/>
          </a:p>
        </p:txBody>
      </p:sp>
      <p:sp>
        <p:nvSpPr>
          <p:cNvPr id="147" name="Google Shape;147;p7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대응 계획</a:t>
            </a:r>
            <a:endParaRPr b="0" i="0" sz="2200" u="none" cap="none" strike="noStrike"/>
          </a:p>
        </p:txBody>
      </p:sp>
      <p:sp>
        <p:nvSpPr>
          <p:cNvPr id="148" name="Google Shape;148;p7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각 위험에 대한 대응 방안을 수립합니다. 위험 회피, 완화, 전이, 수용 등 다양한 대응 전략을 활용합니다.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813435" y="3544252"/>
            <a:ext cx="5282089" cy="660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b="1" i="0" lang="en-US" sz="41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기대효과 및 결론</a:t>
            </a:r>
            <a:endParaRPr b="0" i="0" sz="4150" u="none" cap="none" strike="noStrike"/>
          </a:p>
        </p:txBody>
      </p:sp>
      <p:sp>
        <p:nvSpPr>
          <p:cNvPr id="156" name="Google Shape;156;p8"/>
          <p:cNvSpPr/>
          <p:nvPr/>
        </p:nvSpPr>
        <p:spPr>
          <a:xfrm>
            <a:off x="813435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b="1" i="0" lang="en-US" sz="60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6000" u="none" cap="none" strike="noStrike"/>
          </a:p>
        </p:txBody>
      </p:sp>
      <p:sp>
        <p:nvSpPr>
          <p:cNvPr id="157" name="Google Shape;157;p8"/>
          <p:cNvSpPr/>
          <p:nvPr/>
        </p:nvSpPr>
        <p:spPr>
          <a:xfrm>
            <a:off x="1543883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효율성 향상</a:t>
            </a:r>
            <a:endParaRPr b="0" i="0" sz="2050" u="none" cap="none" strike="noStrike"/>
          </a:p>
        </p:txBody>
      </p:sp>
      <p:sp>
        <p:nvSpPr>
          <p:cNvPr id="158" name="Google Shape;158;p8"/>
          <p:cNvSpPr/>
          <p:nvPr/>
        </p:nvSpPr>
        <p:spPr>
          <a:xfrm>
            <a:off x="813435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및 클라우드 활용을 통해 업무 효율성을 향상시킵니다. 데이터 기반 의사 결정을 지원하고 자동화된 프로세스를 구현합니다.</a:t>
            </a:r>
            <a:endParaRPr b="0" i="0" sz="1800" u="none" cap="none" strike="noStrike"/>
          </a:p>
        </p:txBody>
      </p:sp>
      <p:sp>
        <p:nvSpPr>
          <p:cNvPr id="159" name="Google Shape;159;p8"/>
          <p:cNvSpPr/>
          <p:nvPr/>
        </p:nvSpPr>
        <p:spPr>
          <a:xfrm>
            <a:off x="5264110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b="1" i="0" lang="en-US" sz="60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6000" u="none" cap="none" strike="noStrike"/>
          </a:p>
        </p:txBody>
      </p:sp>
      <p:sp>
        <p:nvSpPr>
          <p:cNvPr id="160" name="Google Shape;160;p8"/>
          <p:cNvSpPr/>
          <p:nvPr/>
        </p:nvSpPr>
        <p:spPr>
          <a:xfrm>
            <a:off x="5994559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새로운 서비스 개발</a:t>
            </a:r>
            <a:endParaRPr b="0" i="0" sz="2050" u="none" cap="none" strike="noStrike"/>
          </a:p>
        </p:txBody>
      </p:sp>
      <p:sp>
        <p:nvSpPr>
          <p:cNvPr id="161" name="Google Shape;161;p8"/>
          <p:cNvSpPr/>
          <p:nvPr/>
        </p:nvSpPr>
        <p:spPr>
          <a:xfrm>
            <a:off x="5264110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기반의 새로운 서비스를 개발하여 사업 경쟁력을 강화합니다. 고객 맞춤형 서비스를 제공하고 새로운 수익 창출 기회를 모색합니다.</a:t>
            </a:r>
            <a:endParaRPr b="0" i="0" sz="1800" u="none" cap="none" strike="noStrike"/>
          </a:p>
        </p:txBody>
      </p:sp>
      <p:sp>
        <p:nvSpPr>
          <p:cNvPr id="162" name="Google Shape;162;p8"/>
          <p:cNvSpPr/>
          <p:nvPr/>
        </p:nvSpPr>
        <p:spPr>
          <a:xfrm>
            <a:off x="9714786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b="1" i="0" lang="en-US" sz="600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6000" u="none" cap="none" strike="noStrike"/>
          </a:p>
        </p:txBody>
      </p:sp>
      <p:sp>
        <p:nvSpPr>
          <p:cNvPr id="163" name="Google Shape;163;p8"/>
          <p:cNvSpPr/>
          <p:nvPr/>
        </p:nvSpPr>
        <p:spPr>
          <a:xfrm>
            <a:off x="10445234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경쟁 우위 확보</a:t>
            </a:r>
            <a:endParaRPr b="0" i="0" sz="2050" u="none" cap="none" strike="noStrike"/>
          </a:p>
        </p:txBody>
      </p:sp>
      <p:sp>
        <p:nvSpPr>
          <p:cNvPr id="164" name="Google Shape;164;p8"/>
          <p:cNvSpPr/>
          <p:nvPr/>
        </p:nvSpPr>
        <p:spPr>
          <a:xfrm>
            <a:off x="9714786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기술을 선도적으로 도입하여 경쟁 우위를 확보합니다. 데이터 분석 역량을 강화하고 혁신적인 서비스를 제공합니다.</a:t>
            </a:r>
            <a:endParaRPr b="0" i="0" sz="18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2024-12-18T05:36:30Z</dcterms:created>
  <dc:creator>PptxGenJS</dc:creator>
</cp:coreProperties>
</file>